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68" r:id="rId1"/>
  </p:sldMasterIdLst>
  <p:sldIdLst>
    <p:sldId id="256" r:id="rId2"/>
    <p:sldId id="258" r:id="rId3"/>
    <p:sldId id="257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7813"/>
    <p:restoredTop sz="93543"/>
  </p:normalViewPr>
  <p:slideViewPr>
    <p:cSldViewPr snapToGrid="0" snapToObjects="1">
      <p:cViewPr>
        <p:scale>
          <a:sx n="120" d="100"/>
          <a:sy n="120" d="100"/>
        </p:scale>
        <p:origin x="-32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9/6/18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9/6/18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9/6/18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9/6/18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9/6/18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9/6/18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9/6/18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9/6/18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9/6/18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9/6/18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9/6/18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9/6/18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AROWiX5MG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gmo/9781561592630.article.20187" TargetMode="External"/><Relationship Id="rId4" Type="http://schemas.openxmlformats.org/officeDocument/2006/relationships/hyperlink" Target="https://www.flickr.com/photos/morganmorgan/27986752943/in/photolist-aui4ww-aufpgM-aufphK-JD6qBa-331N8r-331NCR-336kuC-331Puk-331N3g-336n1m-336jMq-331P9V-331NR4-331PcR-336mcY-331PgH-3MmwXH-ajj8gG-EtsB31-4mwA9W-331NqX" TargetMode="External"/><Relationship Id="rId5" Type="http://schemas.openxmlformats.org/officeDocument/2006/relationships/hyperlink" Target="https://www.flickr.com/photos/annarborcom/6114444314/in/photolist-aui4ww-aufpgM-aufphK-JD6qBa-331N8r-331NCR-336kuC-331Puk-331N3g-336n1m-336jMq-331P9V-331NR4-331PcR-336mcY-331PgH-3MmwXH-ajj8gG-EtsB31-4mwA9W-331Nq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093/gmo/9781561592630.article.056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Nyckelharpa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0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26181"/>
            <a:ext cx="10058400" cy="1371600"/>
          </a:xfrm>
        </p:spPr>
        <p:txBody>
          <a:bodyPr/>
          <a:lstStyle/>
          <a:p>
            <a:r>
              <a:rPr lang="en-US" dirty="0" smtClean="0"/>
              <a:t>What is a “</a:t>
            </a:r>
            <a:r>
              <a:rPr lang="en-US" dirty="0" err="1" smtClean="0"/>
              <a:t>Nyckelharpa</a:t>
            </a:r>
            <a:r>
              <a:rPr lang="en-US" dirty="0" smtClean="0"/>
              <a:t>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80877"/>
            <a:ext cx="10058400" cy="39319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i="1" dirty="0" err="1"/>
              <a:t>n</a:t>
            </a:r>
            <a:r>
              <a:rPr lang="en-US" sz="2000" i="1" dirty="0" err="1" smtClean="0"/>
              <a:t>yckelharpa</a:t>
            </a:r>
            <a:r>
              <a:rPr lang="en-US" sz="2000" dirty="0" smtClean="0"/>
              <a:t> is a bowed </a:t>
            </a:r>
            <a:r>
              <a:rPr lang="en-US" sz="2000" b="1" dirty="0" smtClean="0"/>
              <a:t>chordophone</a:t>
            </a:r>
            <a:r>
              <a:rPr lang="en-US" sz="2000" dirty="0" smtClean="0"/>
              <a:t>- meaning a musical instrument that produces sound from the vibrations made by a stretched string being depressed. In this case the strings are pressed down by a bow.  </a:t>
            </a:r>
          </a:p>
          <a:p>
            <a:r>
              <a:rPr lang="en-US" sz="2000" dirty="0" smtClean="0"/>
              <a:t>The </a:t>
            </a:r>
            <a:r>
              <a:rPr lang="en-US" sz="2000" i="1" dirty="0" err="1"/>
              <a:t>n</a:t>
            </a:r>
            <a:r>
              <a:rPr lang="en-US" sz="2000" i="1" dirty="0" err="1" smtClean="0"/>
              <a:t>yckelharpa</a:t>
            </a:r>
            <a:r>
              <a:rPr lang="en-US" sz="2000" dirty="0" smtClean="0"/>
              <a:t> is </a:t>
            </a:r>
            <a:r>
              <a:rPr lang="en-US" sz="2000" b="1" dirty="0" smtClean="0"/>
              <a:t>keyed</a:t>
            </a:r>
            <a:r>
              <a:rPr lang="en-US" sz="2000" dirty="0" smtClean="0"/>
              <a:t>. Keys are held in place on the neck on the instrument and are pressed down by the fingers of the musician. </a:t>
            </a:r>
          </a:p>
          <a:p>
            <a:r>
              <a:rPr lang="en-US" sz="2000" dirty="0" smtClean="0"/>
              <a:t>There are two distinct shapes of the </a:t>
            </a:r>
            <a:r>
              <a:rPr lang="en-US" sz="2000" i="1" dirty="0" err="1" smtClean="0"/>
              <a:t>nyckelharpa</a:t>
            </a:r>
            <a:r>
              <a:rPr lang="en-US" sz="2000" dirty="0" smtClean="0"/>
              <a:t>. A </a:t>
            </a:r>
            <a:r>
              <a:rPr lang="en-US" sz="2000" b="1" dirty="0" smtClean="0"/>
              <a:t>figure-eight</a:t>
            </a:r>
            <a:r>
              <a:rPr lang="en-US" sz="2000" dirty="0" smtClean="0"/>
              <a:t> </a:t>
            </a:r>
            <a:r>
              <a:rPr lang="en-US" sz="2000" b="1" dirty="0" smtClean="0"/>
              <a:t>shape</a:t>
            </a:r>
            <a:r>
              <a:rPr lang="en-US" sz="2000" dirty="0" smtClean="0"/>
              <a:t> and a </a:t>
            </a:r>
            <a:r>
              <a:rPr lang="en-US" sz="2000" b="1" dirty="0" smtClean="0"/>
              <a:t>boat shape</a:t>
            </a:r>
            <a:r>
              <a:rPr lang="en-US" sz="2000" dirty="0" smtClean="0"/>
              <a:t>. </a:t>
            </a:r>
          </a:p>
        </p:txBody>
      </p:sp>
      <p:pic>
        <p:nvPicPr>
          <p:cNvPr id="4" name="Picture 3" descr="27986752943_c954072be5_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4288" y="4241845"/>
            <a:ext cx="3654004" cy="2185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17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</a:t>
            </a:r>
            <a:r>
              <a:rPr lang="en-US" dirty="0" err="1" smtClean="0"/>
              <a:t>Nyckelharpa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i="1" dirty="0" err="1" smtClean="0"/>
              <a:t>nyckelharpa</a:t>
            </a:r>
            <a:r>
              <a:rPr lang="en-US" sz="2000" dirty="0" smtClean="0"/>
              <a:t> originated from </a:t>
            </a:r>
            <a:r>
              <a:rPr lang="en-US" sz="2000" b="1" dirty="0" smtClean="0"/>
              <a:t>Scandinavia</a:t>
            </a:r>
            <a:r>
              <a:rPr lang="en-US" sz="2000" dirty="0" smtClean="0"/>
              <a:t>, more specifically an Eastern province of Sweden known as </a:t>
            </a:r>
            <a:r>
              <a:rPr lang="en-US" sz="2000" b="1" dirty="0" err="1" smtClean="0"/>
              <a:t>Uppland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 earliest pictorial evidence of the </a:t>
            </a:r>
            <a:r>
              <a:rPr lang="en-US" sz="2000" i="1" dirty="0" err="1" smtClean="0"/>
              <a:t>nyckelharpa</a:t>
            </a:r>
            <a:r>
              <a:rPr lang="en-US" sz="2000" dirty="0" smtClean="0"/>
              <a:t> being used are in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16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paintings. </a:t>
            </a:r>
            <a:endParaRPr lang="en-US" sz="2000" dirty="0"/>
          </a:p>
          <a:p>
            <a:r>
              <a:rPr lang="en-US" sz="2000" dirty="0" smtClean="0"/>
              <a:t>Only a few </a:t>
            </a:r>
            <a:r>
              <a:rPr lang="en-US" sz="2000" b="1" dirty="0" smtClean="0"/>
              <a:t>hundred</a:t>
            </a:r>
            <a:r>
              <a:rPr lang="en-US" sz="2000" dirty="0" smtClean="0"/>
              <a:t> musicians played the </a:t>
            </a:r>
            <a:r>
              <a:rPr lang="en-US" sz="2000" i="1" dirty="0" err="1" smtClean="0"/>
              <a:t>nyckelhapa</a:t>
            </a:r>
            <a:r>
              <a:rPr lang="en-US" sz="2000" dirty="0" smtClean="0"/>
              <a:t> in the mid-20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Century, however, there was a renewal of interest in the 1970’s. </a:t>
            </a:r>
          </a:p>
          <a:p>
            <a:r>
              <a:rPr lang="en-US" sz="2000" dirty="0" smtClean="0"/>
              <a:t>It is now also heard in other genres other than traditional music. It’s popularity also spread beyond the Scandinavian region as British persons and Americans have participated in </a:t>
            </a:r>
            <a:r>
              <a:rPr lang="en-US" sz="2000" b="1" dirty="0" smtClean="0"/>
              <a:t>The World Championships </a:t>
            </a:r>
            <a:r>
              <a:rPr lang="en-US" sz="2000" dirty="0" smtClean="0"/>
              <a:t>in </a:t>
            </a:r>
            <a:r>
              <a:rPr lang="en-US" sz="2000" i="1" dirty="0" err="1" smtClean="0"/>
              <a:t>nyckelharpa</a:t>
            </a:r>
            <a:r>
              <a:rPr lang="en-US" sz="2000" dirty="0" smtClean="0"/>
              <a:t> playing.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9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94432"/>
            <a:ext cx="10058400" cy="1371600"/>
          </a:xfrm>
        </p:spPr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80877"/>
            <a:ext cx="10058400" cy="39319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Can you think of any other chordophones that musicians play today?</a:t>
            </a:r>
          </a:p>
          <a:p>
            <a:r>
              <a:rPr lang="en-US" sz="2000" dirty="0" smtClean="0"/>
              <a:t>What other instruments have the same shape as the </a:t>
            </a:r>
            <a:r>
              <a:rPr lang="en-US" sz="2000" dirty="0" err="1" smtClean="0"/>
              <a:t>nyckelharpa</a:t>
            </a:r>
            <a:r>
              <a:rPr lang="en-US" sz="2000" dirty="0" smtClean="0"/>
              <a:t>? </a:t>
            </a:r>
          </a:p>
          <a:p>
            <a:r>
              <a:rPr lang="en-US" sz="2000" dirty="0" smtClean="0"/>
              <a:t>Theoretically, if one “modern” instrument was to lose its popularity over time, which instrument do you think it would be?</a:t>
            </a:r>
            <a:endParaRPr lang="en-US" sz="2000" dirty="0"/>
          </a:p>
        </p:txBody>
      </p:sp>
      <p:pic>
        <p:nvPicPr>
          <p:cNvPr id="4" name="Picture 3" descr="6114444314_e2c4e63641_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1079" y="3661010"/>
            <a:ext cx="4115435" cy="2815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007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u="sng" dirty="0">
                <a:hlinkClick r:id="rId2"/>
              </a:rPr>
              <a:t>https://</a:t>
            </a:r>
            <a:r>
              <a:rPr lang="en-US" sz="2000" u="sng" dirty="0" smtClean="0">
                <a:hlinkClick r:id="rId2"/>
              </a:rPr>
              <a:t>www.youtube.com/watch?v=oAROWiX5MGw</a:t>
            </a:r>
            <a:endParaRPr lang="en-US" sz="2000" u="sng" dirty="0" smtClean="0"/>
          </a:p>
          <a:p>
            <a:r>
              <a:rPr lang="en-US" sz="2000" dirty="0" smtClean="0"/>
              <a:t>Does the sound of these instruments remind you of any instrument/genre of music you have heard before?</a:t>
            </a:r>
          </a:p>
          <a:p>
            <a:r>
              <a:rPr lang="en-US" sz="2000" dirty="0" smtClean="0"/>
              <a:t>Do you think that this instrument would work well with “pop” music?</a:t>
            </a:r>
          </a:p>
          <a:p>
            <a:r>
              <a:rPr lang="en-US" sz="2000" dirty="0" smtClean="0"/>
              <a:t>Do you think that the </a:t>
            </a:r>
            <a:r>
              <a:rPr lang="en-US" sz="2000" i="1" dirty="0" err="1" smtClean="0"/>
              <a:t>nyckelharpa</a:t>
            </a:r>
            <a:r>
              <a:rPr lang="en-US" sz="2000" dirty="0" smtClean="0"/>
              <a:t> will continue to grow in popularity? Would you consider playing the </a:t>
            </a:r>
            <a:r>
              <a:rPr lang="en-US" sz="2000" i="1" dirty="0" err="1" smtClean="0"/>
              <a:t>nyckelharpa</a:t>
            </a:r>
            <a:r>
              <a:rPr lang="en-US" sz="2000" dirty="0" smtClean="0"/>
              <a:t>?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0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45193"/>
            <a:ext cx="10058400" cy="1371600"/>
          </a:xfrm>
        </p:spPr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51727"/>
            <a:ext cx="10058400" cy="3931920"/>
          </a:xfrm>
        </p:spPr>
        <p:txBody>
          <a:bodyPr>
            <a:noAutofit/>
          </a:bodyPr>
          <a:lstStyle/>
          <a:p>
            <a:r>
              <a:rPr lang="en-US" dirty="0" smtClean="0"/>
              <a:t>Brown</a:t>
            </a:r>
            <a:r>
              <a:rPr lang="en-US" dirty="0"/>
              <a:t>, Howard Mayer, Frances Palmer. “Chordophone”. In </a:t>
            </a:r>
            <a:r>
              <a:rPr lang="en-US" i="1" dirty="0"/>
              <a:t>Grove Music Online</a:t>
            </a:r>
            <a:r>
              <a:rPr lang="en-US" dirty="0"/>
              <a:t>. Oxford University Press. Accessed June 24, 2018. </a:t>
            </a:r>
            <a:r>
              <a:rPr lang="en-US" u="sng" dirty="0">
                <a:hlinkClick r:id="rId2"/>
              </a:rPr>
              <a:t>https://doi.org/10.1093/gmo/9781561592630.article.05673</a:t>
            </a:r>
            <a:endParaRPr lang="en-US" dirty="0"/>
          </a:p>
          <a:p>
            <a:r>
              <a:rPr lang="en-US" dirty="0" err="1"/>
              <a:t>Fredelius</a:t>
            </a:r>
            <a:r>
              <a:rPr lang="en-US" dirty="0"/>
              <a:t>, Gunnar. “</a:t>
            </a:r>
            <a:r>
              <a:rPr lang="en-US" dirty="0" err="1"/>
              <a:t>Nyckelharpa</a:t>
            </a:r>
            <a:r>
              <a:rPr lang="en-US" dirty="0"/>
              <a:t>”. In </a:t>
            </a:r>
            <a:r>
              <a:rPr lang="en-US" i="1" dirty="0"/>
              <a:t>Grove Music Online</a:t>
            </a:r>
            <a:r>
              <a:rPr lang="en-US" dirty="0"/>
              <a:t>. Oxford Univeristy Press. Accessed June 24, 2018. </a:t>
            </a: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doi.org/10.1093/gmo/9781561592630.article.</a:t>
            </a:r>
            <a:r>
              <a:rPr lang="en-US" u="sng" dirty="0" smtClean="0">
                <a:hlinkClick r:id="rId3"/>
              </a:rPr>
              <a:t>20187</a:t>
            </a:r>
            <a:endParaRPr lang="en-US" dirty="0" smtClean="0"/>
          </a:p>
          <a:p>
            <a:r>
              <a:rPr lang="en-US" dirty="0" smtClean="0"/>
              <a:t>From </a:t>
            </a:r>
            <a:r>
              <a:rPr lang="en-US" dirty="0"/>
              <a:t>Flickr: “</a:t>
            </a:r>
            <a:r>
              <a:rPr lang="en-US" dirty="0" err="1"/>
              <a:t>iwishmynamewasmarsha</a:t>
            </a:r>
            <a:r>
              <a:rPr lang="en-US" dirty="0"/>
              <a:t>”- </a:t>
            </a:r>
            <a:r>
              <a:rPr lang="en-US" dirty="0" err="1"/>
              <a:t>Nyckelharpa</a:t>
            </a:r>
            <a:r>
              <a:rPr lang="en-US" dirty="0"/>
              <a:t>. Accessed June 24, </a:t>
            </a:r>
            <a:r>
              <a:rPr lang="en-US" dirty="0" smtClean="0"/>
              <a:t>2018.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www.flickr.com/photos/morganmorgan/27986752943/in/photolist-aui4ww-aufpgM-aufphKJD6qBa-331N8r-331NCR-336kuC-331Puk-331N3g-336n1m-336jMq-331P9V-331NR4-331PcR-336mcY-331PgH-3MmwXH-ajj8gG-EtsB31-4mwA9W-</a:t>
            </a:r>
            <a:r>
              <a:rPr lang="en-US" dirty="0" smtClean="0">
                <a:hlinkClick r:id="rId4"/>
              </a:rPr>
              <a:t>331NqX</a:t>
            </a:r>
            <a:endParaRPr lang="en-US" dirty="0" smtClean="0"/>
          </a:p>
          <a:p>
            <a:r>
              <a:rPr lang="en-US" dirty="0"/>
              <a:t>From Flickr: “The Ann Arbor News”- 090311_ENT_Dancing in The Streets. Accessed June 24, </a:t>
            </a:r>
            <a:r>
              <a:rPr lang="en-US" dirty="0" smtClean="0"/>
              <a:t>2018. </a:t>
            </a:r>
            <a:r>
              <a:rPr lang="en-US" u="sng" dirty="0" smtClean="0">
                <a:hlinkClick r:id="rId5"/>
              </a:rPr>
              <a:t>https</a:t>
            </a:r>
            <a:r>
              <a:rPr lang="en-US" u="sng" dirty="0">
                <a:hlinkClick r:id="rId5"/>
              </a:rPr>
              <a:t>://www.flickr.com/photos/annarborcom/6114444314/in/photolist-aui4ww-aufpgM-aufphK-JD6qBa-331N8r-331NCR-336kuC-331Puk-331N3g-336n1m-336jMq-331P9V-331NR4-331PcR-336mcY-331PgH-3MmwXH-ajj8gG-EtsB31-4mwA9W-331NqX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80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58</TotalTime>
  <Words>542</Words>
  <Application>Microsoft Macintosh PowerPoint</Application>
  <PresentationFormat>Custom</PresentationFormat>
  <Paragraphs>24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Savon</vt:lpstr>
      <vt:lpstr>The Nyckelharpa</vt:lpstr>
      <vt:lpstr>What is a “Nyckelharpa”?</vt:lpstr>
      <vt:lpstr>History of the Nyckelharpa</vt:lpstr>
      <vt:lpstr>Discussion Questions</vt:lpstr>
      <vt:lpstr>YouTube Video</vt:lpstr>
      <vt:lpstr>Bibliography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Nyckelharpa</dc:title>
  <dc:creator>Emily Leavitt</dc:creator>
  <cp:lastModifiedBy>shawn Bostick</cp:lastModifiedBy>
  <cp:revision>23</cp:revision>
  <dcterms:created xsi:type="dcterms:W3CDTF">2018-09-07T02:24:49Z</dcterms:created>
  <dcterms:modified xsi:type="dcterms:W3CDTF">2018-09-07T02:31:09Z</dcterms:modified>
</cp:coreProperties>
</file>